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713" r:id="rId5"/>
    <p:sldId id="697" r:id="rId6"/>
    <p:sldId id="700" r:id="rId7"/>
    <p:sldId id="707" r:id="rId8"/>
    <p:sldId id="704" r:id="rId9"/>
    <p:sldId id="703" r:id="rId10"/>
    <p:sldId id="705" r:id="rId11"/>
    <p:sldId id="722" r:id="rId12"/>
    <p:sldId id="718" r:id="rId13"/>
    <p:sldId id="716" r:id="rId14"/>
    <p:sldId id="720" r:id="rId15"/>
    <p:sldId id="694" r:id="rId16"/>
    <p:sldId id="701" r:id="rId17"/>
    <p:sldId id="696" r:id="rId18"/>
    <p:sldId id="710" r:id="rId1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>
      <p:cViewPr varScale="1">
        <p:scale>
          <a:sx n="57" d="100"/>
          <a:sy n="57" d="100"/>
        </p:scale>
        <p:origin x="81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2021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7182-BB52-4CF0-A36C-C46EBEAA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3429000"/>
            <a:ext cx="8305800" cy="838200"/>
          </a:xfrm>
        </p:spPr>
        <p:txBody>
          <a:bodyPr/>
          <a:lstStyle/>
          <a:p>
            <a:r>
              <a:rPr lang="en-US" sz="3600" dirty="0"/>
              <a:t>Applied Distributed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E9098-FF14-4327-B419-7B00126A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533400"/>
          </a:xfrm>
        </p:spPr>
        <p:txBody>
          <a:bodyPr/>
          <a:lstStyle/>
          <a:p>
            <a:r>
              <a:rPr lang="en-US" dirty="0"/>
              <a:t>Container Management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449A728-7677-46D4-9268-F6C41CCDFB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0"/>
    </mc:Choice>
    <mc:Fallback>
      <p:transition spd="slow" advTm="9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2">
            <a:extLst>
              <a:ext uri="{FF2B5EF4-FFF2-40B4-BE49-F238E27FC236}">
                <a16:creationId xmlns:a16="http://schemas.microsoft.com/office/drawing/2014/main" id="{2D9EE4AA-B2CC-494E-8BA6-86840F100C3A}"/>
              </a:ext>
            </a:extLst>
          </p:cNvPr>
          <p:cNvSpPr/>
          <p:nvPr/>
        </p:nvSpPr>
        <p:spPr>
          <a:xfrm>
            <a:off x="1379524" y="2353049"/>
            <a:ext cx="6447964" cy="3949525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1">
            <a:extLst>
              <a:ext uri="{FF2B5EF4-FFF2-40B4-BE49-F238E27FC236}">
                <a16:creationId xmlns:a16="http://schemas.microsoft.com/office/drawing/2014/main" id="{3BEDF173-EE0C-4E7E-BEC5-D8659D306D11}"/>
              </a:ext>
            </a:extLst>
          </p:cNvPr>
          <p:cNvSpPr/>
          <p:nvPr/>
        </p:nvSpPr>
        <p:spPr>
          <a:xfrm>
            <a:off x="1143000" y="2133600"/>
            <a:ext cx="6873240" cy="4256084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A1BEBE1-5F38-4CAE-8056-86330F1D07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Revisiting container hierarchy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0B9A4-C08A-4451-8967-CD63A2DD29D8}"/>
              </a:ext>
            </a:extLst>
          </p:cNvPr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Line 3">
            <a:extLst>
              <a:ext uri="{FF2B5EF4-FFF2-40B4-BE49-F238E27FC236}">
                <a16:creationId xmlns:a16="http://schemas.microsoft.com/office/drawing/2014/main" id="{05E2B642-E50A-43B8-9AAE-399A9908F7CF}"/>
              </a:ext>
            </a:extLst>
          </p:cNvPr>
          <p:cNvSpPr/>
          <p:nvPr/>
        </p:nvSpPr>
        <p:spPr>
          <a:xfrm>
            <a:off x="1312710" y="4953772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96362B67-2AC4-4D80-87E4-8957BE943CB4}"/>
              </a:ext>
            </a:extLst>
          </p:cNvPr>
          <p:cNvSpPr/>
          <p:nvPr/>
        </p:nvSpPr>
        <p:spPr>
          <a:xfrm>
            <a:off x="3298446" y="5122966"/>
            <a:ext cx="3788154" cy="273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Container Runtime 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711209FC-E216-4A0F-9ACE-E03B754E1128}"/>
              </a:ext>
            </a:extLst>
          </p:cNvPr>
          <p:cNvSpPr/>
          <p:nvPr/>
        </p:nvSpPr>
        <p:spPr>
          <a:xfrm>
            <a:off x="1312710" y="5484526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Line 10">
            <a:extLst>
              <a:ext uri="{FF2B5EF4-FFF2-40B4-BE49-F238E27FC236}">
                <a16:creationId xmlns:a16="http://schemas.microsoft.com/office/drawing/2014/main" id="{A0240E86-913C-426E-BA21-CD07BD308F55}"/>
              </a:ext>
            </a:extLst>
          </p:cNvPr>
          <p:cNvSpPr/>
          <p:nvPr/>
        </p:nvSpPr>
        <p:spPr>
          <a:xfrm>
            <a:off x="1312710" y="5931521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TextShape 11">
            <a:extLst>
              <a:ext uri="{FF2B5EF4-FFF2-40B4-BE49-F238E27FC236}">
                <a16:creationId xmlns:a16="http://schemas.microsoft.com/office/drawing/2014/main" id="{D34ECD3C-5AD9-4CA6-A698-7DD310ECA04D}"/>
              </a:ext>
            </a:extLst>
          </p:cNvPr>
          <p:cNvSpPr txBox="1"/>
          <p:nvPr/>
        </p:nvSpPr>
        <p:spPr>
          <a:xfrm>
            <a:off x="3543322" y="5514400"/>
            <a:ext cx="3003326" cy="29008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Operating System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1" name="TextShape 12">
            <a:extLst>
              <a:ext uri="{FF2B5EF4-FFF2-40B4-BE49-F238E27FC236}">
                <a16:creationId xmlns:a16="http://schemas.microsoft.com/office/drawing/2014/main" id="{CB0CCC48-B6F9-4B63-B259-C9C57ABC5429}"/>
              </a:ext>
            </a:extLst>
          </p:cNvPr>
          <p:cNvSpPr txBox="1"/>
          <p:nvPr/>
        </p:nvSpPr>
        <p:spPr>
          <a:xfrm>
            <a:off x="3209248" y="5989315"/>
            <a:ext cx="3003326" cy="29008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Hypervisor or Bare Metal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C91AC-8C31-4553-A5F9-1D664325D675}"/>
              </a:ext>
            </a:extLst>
          </p:cNvPr>
          <p:cNvGrpSpPr/>
          <p:nvPr/>
        </p:nvGrpSpPr>
        <p:grpSpPr>
          <a:xfrm>
            <a:off x="1379524" y="2667000"/>
            <a:ext cx="3954476" cy="2198267"/>
            <a:chOff x="1379524" y="2667000"/>
            <a:chExt cx="3954476" cy="21982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9A8629-8B98-4C68-8769-05AE734007A1}"/>
                </a:ext>
              </a:extLst>
            </p:cNvPr>
            <p:cNvSpPr/>
            <p:nvPr/>
          </p:nvSpPr>
          <p:spPr bwMode="auto">
            <a:xfrm>
              <a:off x="1379524" y="2667000"/>
              <a:ext cx="3954476" cy="219826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BA4B3881-CCD1-426B-B720-FBA096FB7452}"/>
                </a:ext>
              </a:extLst>
            </p:cNvPr>
            <p:cNvSpPr/>
            <p:nvPr/>
          </p:nvSpPr>
          <p:spPr>
            <a:xfrm>
              <a:off x="1752599" y="2821821"/>
              <a:ext cx="1211732" cy="13691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46F22D4D-561A-434F-90A5-D8DD6774C5A6}"/>
                </a:ext>
              </a:extLst>
            </p:cNvPr>
            <p:cNvSpPr/>
            <p:nvPr/>
          </p:nvSpPr>
          <p:spPr>
            <a:xfrm>
              <a:off x="3555683" y="2821821"/>
              <a:ext cx="1186965" cy="13691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586E47-BE4A-41AF-A409-6073B0B6EBDD}"/>
                </a:ext>
              </a:extLst>
            </p:cNvPr>
            <p:cNvSpPr txBox="1"/>
            <p:nvPr/>
          </p:nvSpPr>
          <p:spPr>
            <a:xfrm>
              <a:off x="2978554" y="4330742"/>
              <a:ext cx="831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Pod 1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51C3EB0-4D31-4F34-8C3A-2BFB66777C3F}"/>
              </a:ext>
            </a:extLst>
          </p:cNvPr>
          <p:cNvSpPr/>
          <p:nvPr/>
        </p:nvSpPr>
        <p:spPr bwMode="auto">
          <a:xfrm>
            <a:off x="5599950" y="2424365"/>
            <a:ext cx="1554628" cy="253853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27" name="CustomShape 8">
            <a:extLst>
              <a:ext uri="{FF2B5EF4-FFF2-40B4-BE49-F238E27FC236}">
                <a16:creationId xmlns:a16="http://schemas.microsoft.com/office/drawing/2014/main" id="{03565CFA-20EA-4CC2-B10F-E6DF2E4CDBCD}"/>
              </a:ext>
            </a:extLst>
          </p:cNvPr>
          <p:cNvSpPr/>
          <p:nvPr/>
        </p:nvSpPr>
        <p:spPr>
          <a:xfrm>
            <a:off x="5760572" y="2821821"/>
            <a:ext cx="1186965" cy="12927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Container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B4D4B6-C435-40FB-B66B-C4D5800D04EB}"/>
              </a:ext>
            </a:extLst>
          </p:cNvPr>
          <p:cNvSpPr txBox="1"/>
          <p:nvPr/>
        </p:nvSpPr>
        <p:spPr>
          <a:xfrm>
            <a:off x="5950354" y="4343400"/>
            <a:ext cx="83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 2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C180512-137B-438F-95D2-2F1985CC1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22"/>
    </mc:Choice>
    <mc:Fallback>
      <p:transition spd="slow" advTm="16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2">
            <a:extLst>
              <a:ext uri="{FF2B5EF4-FFF2-40B4-BE49-F238E27FC236}">
                <a16:creationId xmlns:a16="http://schemas.microsoft.com/office/drawing/2014/main" id="{2D9EE4AA-B2CC-494E-8BA6-86840F100C3A}"/>
              </a:ext>
            </a:extLst>
          </p:cNvPr>
          <p:cNvSpPr/>
          <p:nvPr/>
        </p:nvSpPr>
        <p:spPr>
          <a:xfrm>
            <a:off x="1379524" y="2353049"/>
            <a:ext cx="6447964" cy="3949525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1">
            <a:extLst>
              <a:ext uri="{FF2B5EF4-FFF2-40B4-BE49-F238E27FC236}">
                <a16:creationId xmlns:a16="http://schemas.microsoft.com/office/drawing/2014/main" id="{3BEDF173-EE0C-4E7E-BEC5-D8659D306D11}"/>
              </a:ext>
            </a:extLst>
          </p:cNvPr>
          <p:cNvSpPr/>
          <p:nvPr/>
        </p:nvSpPr>
        <p:spPr>
          <a:xfrm>
            <a:off x="1143000" y="2133600"/>
            <a:ext cx="6873240" cy="4256084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A1BEBE1-5F38-4CAE-8056-86330F1D07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Revisiting container hierarchy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0B9A4-C08A-4451-8967-CD63A2DD29D8}"/>
              </a:ext>
            </a:extLst>
          </p:cNvPr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Line 3">
            <a:extLst>
              <a:ext uri="{FF2B5EF4-FFF2-40B4-BE49-F238E27FC236}">
                <a16:creationId xmlns:a16="http://schemas.microsoft.com/office/drawing/2014/main" id="{05E2B642-E50A-43B8-9AAE-399A9908F7CF}"/>
              </a:ext>
            </a:extLst>
          </p:cNvPr>
          <p:cNvSpPr/>
          <p:nvPr/>
        </p:nvSpPr>
        <p:spPr>
          <a:xfrm>
            <a:off x="1312710" y="4953772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96362B67-2AC4-4D80-87E4-8957BE943CB4}"/>
              </a:ext>
            </a:extLst>
          </p:cNvPr>
          <p:cNvSpPr/>
          <p:nvPr/>
        </p:nvSpPr>
        <p:spPr>
          <a:xfrm>
            <a:off x="3298446" y="5122966"/>
            <a:ext cx="3788154" cy="273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Container Runtime 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711209FC-E216-4A0F-9ACE-E03B754E1128}"/>
              </a:ext>
            </a:extLst>
          </p:cNvPr>
          <p:cNvSpPr/>
          <p:nvPr/>
        </p:nvSpPr>
        <p:spPr>
          <a:xfrm>
            <a:off x="1312710" y="5484526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Line 10">
            <a:extLst>
              <a:ext uri="{FF2B5EF4-FFF2-40B4-BE49-F238E27FC236}">
                <a16:creationId xmlns:a16="http://schemas.microsoft.com/office/drawing/2014/main" id="{A0240E86-913C-426E-BA21-CD07BD308F55}"/>
              </a:ext>
            </a:extLst>
          </p:cNvPr>
          <p:cNvSpPr/>
          <p:nvPr/>
        </p:nvSpPr>
        <p:spPr>
          <a:xfrm>
            <a:off x="1312710" y="5931521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TextShape 11">
            <a:extLst>
              <a:ext uri="{FF2B5EF4-FFF2-40B4-BE49-F238E27FC236}">
                <a16:creationId xmlns:a16="http://schemas.microsoft.com/office/drawing/2014/main" id="{D34ECD3C-5AD9-4CA6-A698-7DD310ECA04D}"/>
              </a:ext>
            </a:extLst>
          </p:cNvPr>
          <p:cNvSpPr txBox="1"/>
          <p:nvPr/>
        </p:nvSpPr>
        <p:spPr>
          <a:xfrm>
            <a:off x="3543322" y="5514400"/>
            <a:ext cx="3003326" cy="29008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Operating System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1" name="TextShape 12">
            <a:extLst>
              <a:ext uri="{FF2B5EF4-FFF2-40B4-BE49-F238E27FC236}">
                <a16:creationId xmlns:a16="http://schemas.microsoft.com/office/drawing/2014/main" id="{CB0CCC48-B6F9-4B63-B259-C9C57ABC5429}"/>
              </a:ext>
            </a:extLst>
          </p:cNvPr>
          <p:cNvSpPr txBox="1"/>
          <p:nvPr/>
        </p:nvSpPr>
        <p:spPr>
          <a:xfrm>
            <a:off x="3209248" y="5989315"/>
            <a:ext cx="3003326" cy="29008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Hypervisor or Bare Metal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C91AC-8C31-4553-A5F9-1D664325D675}"/>
              </a:ext>
            </a:extLst>
          </p:cNvPr>
          <p:cNvGrpSpPr/>
          <p:nvPr/>
        </p:nvGrpSpPr>
        <p:grpSpPr>
          <a:xfrm>
            <a:off x="1379524" y="2667000"/>
            <a:ext cx="3954476" cy="2198267"/>
            <a:chOff x="1379524" y="2667000"/>
            <a:chExt cx="3954476" cy="21982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9A8629-8B98-4C68-8769-05AE734007A1}"/>
                </a:ext>
              </a:extLst>
            </p:cNvPr>
            <p:cNvSpPr/>
            <p:nvPr/>
          </p:nvSpPr>
          <p:spPr bwMode="auto">
            <a:xfrm>
              <a:off x="1379524" y="2667000"/>
              <a:ext cx="3954476" cy="219826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BA4B3881-CCD1-426B-B720-FBA096FB7452}"/>
                </a:ext>
              </a:extLst>
            </p:cNvPr>
            <p:cNvSpPr/>
            <p:nvPr/>
          </p:nvSpPr>
          <p:spPr>
            <a:xfrm>
              <a:off x="1752599" y="2821821"/>
              <a:ext cx="1211732" cy="13691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46F22D4D-561A-434F-90A5-D8DD6774C5A6}"/>
                </a:ext>
              </a:extLst>
            </p:cNvPr>
            <p:cNvSpPr/>
            <p:nvPr/>
          </p:nvSpPr>
          <p:spPr>
            <a:xfrm>
              <a:off x="3555683" y="2821821"/>
              <a:ext cx="1186965" cy="13691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586E47-BE4A-41AF-A409-6073B0B6EBDD}"/>
                </a:ext>
              </a:extLst>
            </p:cNvPr>
            <p:cNvSpPr txBox="1"/>
            <p:nvPr/>
          </p:nvSpPr>
          <p:spPr>
            <a:xfrm>
              <a:off x="2978554" y="4330742"/>
              <a:ext cx="831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Pod 1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51C3EB0-4D31-4F34-8C3A-2BFB66777C3F}"/>
              </a:ext>
            </a:extLst>
          </p:cNvPr>
          <p:cNvSpPr/>
          <p:nvPr/>
        </p:nvSpPr>
        <p:spPr bwMode="auto">
          <a:xfrm>
            <a:off x="5599950" y="2424365"/>
            <a:ext cx="1554628" cy="253853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27" name="CustomShape 8">
            <a:extLst>
              <a:ext uri="{FF2B5EF4-FFF2-40B4-BE49-F238E27FC236}">
                <a16:creationId xmlns:a16="http://schemas.microsoft.com/office/drawing/2014/main" id="{03565CFA-20EA-4CC2-B10F-E6DF2E4CDBCD}"/>
              </a:ext>
            </a:extLst>
          </p:cNvPr>
          <p:cNvSpPr/>
          <p:nvPr/>
        </p:nvSpPr>
        <p:spPr>
          <a:xfrm>
            <a:off x="5760572" y="2821821"/>
            <a:ext cx="1186965" cy="12927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Container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B4D4B6-C435-40FB-B66B-C4D5800D04EB}"/>
              </a:ext>
            </a:extLst>
          </p:cNvPr>
          <p:cNvSpPr txBox="1"/>
          <p:nvPr/>
        </p:nvSpPr>
        <p:spPr>
          <a:xfrm>
            <a:off x="5950354" y="4343400"/>
            <a:ext cx="83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 2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191C176-E7CA-4E66-89C1-319050546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0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9"/>
    </mc:Choice>
    <mc:Fallback>
      <p:transition spd="slow" advTm="1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51CD-211E-44B8-8EBB-7F03B213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pic>
        <p:nvPicPr>
          <p:cNvPr id="5" name="Picture 2" descr="Kubernetes">
            <a:extLst>
              <a:ext uri="{FF2B5EF4-FFF2-40B4-BE49-F238E27FC236}">
                <a16:creationId xmlns:a16="http://schemas.microsoft.com/office/drawing/2014/main" id="{BD500799-73D0-4158-BFD2-27AFBFACA4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" t="18868" r="11700"/>
          <a:stretch/>
        </p:blipFill>
        <p:spPr bwMode="auto">
          <a:xfrm>
            <a:off x="152400" y="1905000"/>
            <a:ext cx="8667307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7919CD-D43B-4D48-9DBA-7B7B2C6B7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2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43"/>
    </mc:Choice>
    <mc:Fallback>
      <p:transition spd="slow" advTm="47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77BA-2C8C-477B-AF71-851D99E0E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042B9-F01E-4B19-A9DC-C68B9F34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 A p</a:t>
            </a:r>
            <a:r>
              <a:rPr lang="en-US" sz="2800" b="0" i="0" dirty="0">
                <a:solidFill>
                  <a:schemeClr val="tx1"/>
                </a:solidFill>
                <a:effectLst/>
              </a:rPr>
              <a:t>od runs on a </a:t>
            </a:r>
            <a:r>
              <a:rPr lang="en-US" sz="2800" b="0" i="1" dirty="0">
                <a:solidFill>
                  <a:schemeClr val="tx1"/>
                </a:solidFill>
                <a:effectLst/>
              </a:rPr>
              <a:t>Node</a:t>
            </a:r>
            <a:r>
              <a:rPr lang="en-US" sz="2800" b="0" i="0" dirty="0">
                <a:solidFill>
                  <a:schemeClr val="tx1"/>
                </a:solidFill>
                <a:effectLst/>
              </a:rPr>
              <a:t>. A node may be a virtual or physical machine, depending on the cluster. </a:t>
            </a:r>
          </a:p>
          <a:p>
            <a:r>
              <a:rPr lang="en-US" sz="2800" b="0" i="0" dirty="0">
                <a:solidFill>
                  <a:schemeClr val="tx1"/>
                </a:solidFill>
                <a:effectLst/>
              </a:rPr>
              <a:t>A cluster is a set of nodes</a:t>
            </a:r>
          </a:p>
          <a:p>
            <a:r>
              <a:rPr lang="en-US" sz="2800" b="0" i="0" dirty="0">
                <a:solidFill>
                  <a:schemeClr val="tx1"/>
                </a:solidFill>
                <a:effectLst/>
              </a:rPr>
              <a:t>Each node contains the services necessary to run </a:t>
            </a:r>
            <a:r>
              <a:rPr lang="en-US" sz="2800" dirty="0"/>
              <a:t>p</a:t>
            </a:r>
            <a:r>
              <a:rPr lang="en-US" sz="2800" b="0" i="0" u="none" strike="noStrike" dirty="0">
                <a:solidFill>
                  <a:schemeClr val="tx1"/>
                </a:solidFill>
                <a:effectLst/>
              </a:rPr>
              <a:t>ods</a:t>
            </a:r>
            <a:r>
              <a:rPr lang="en-US" sz="28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rtl="0" eaLnBrk="1" fontAlgn="base" hangingPunct="1"/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 node provides management functions</a:t>
            </a:r>
            <a:endParaRPr lang="en-US" sz="2800" dirty="0">
              <a:effectLst/>
            </a:endParaRPr>
          </a:p>
          <a:p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 nodes contain pods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B2C76D-0B33-4C1A-8AA0-772018C0C0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3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16"/>
    </mc:Choice>
    <mc:Fallback>
      <p:transition spd="slow" advTm="44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84DC-5DDF-4B41-B392-D5C38CF9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</a:t>
            </a:r>
            <a:r>
              <a:rPr lang="en-US" baseline="0" dirty="0"/>
              <a:t>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ABECE-3CAB-4C09-8953-4C2E6E77A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Controlling an application is done through the</a:t>
            </a:r>
            <a:r>
              <a:rPr lang="en-US" sz="2800" baseline="0" dirty="0"/>
              <a:t> Kubernetes master</a:t>
            </a:r>
          </a:p>
          <a:p>
            <a:pPr lvl="1"/>
            <a:r>
              <a:rPr lang="en-US" sz="2400" baseline="0" dirty="0"/>
              <a:t>Monitoring containers and pods</a:t>
            </a:r>
          </a:p>
          <a:p>
            <a:pPr lvl="1"/>
            <a:r>
              <a:rPr lang="en-US" sz="2400" baseline="0" dirty="0"/>
              <a:t>Scaling pods</a:t>
            </a:r>
          </a:p>
          <a:p>
            <a:r>
              <a:rPr lang="en-US" sz="2800" dirty="0"/>
              <a:t>Interacting with an application is done through sending messages to containers. </a:t>
            </a:r>
            <a:endParaRPr lang="en-US" sz="2400" baseline="0" dirty="0"/>
          </a:p>
          <a:p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93CCB1B-92E3-4983-A887-FD63EAE51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72"/>
    </mc:Choice>
    <mc:Fallback>
      <p:transition spd="slow" advTm="18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Scaling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305799" cy="4246563"/>
          </a:xfrm>
        </p:spPr>
        <p:txBody>
          <a:bodyPr/>
          <a:lstStyle/>
          <a:p>
            <a:r>
              <a:rPr lang="en-US" altLang="en-US" sz="2800" dirty="0"/>
              <a:t>Master is responsible for autoscaling.</a:t>
            </a:r>
          </a:p>
          <a:p>
            <a:r>
              <a:rPr lang="en-US" altLang="en-US" sz="2800" dirty="0"/>
              <a:t>Allocation is done by pods, not containers.</a:t>
            </a:r>
          </a:p>
          <a:p>
            <a:r>
              <a:rPr lang="en-US" altLang="en-US" sz="2800" dirty="0"/>
              <a:t>Autoscaling pods is similar to autoscaling VMs in the cloud.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D4F9116-3247-45E5-9BD2-4970A019D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5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17"/>
    </mc:Choice>
    <mc:Fallback>
      <p:transition spd="slow" advTm="14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8B5E-07F1-4928-807C-C3093059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87ED-E03E-4585-943F-6CB3CEFC6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dirty="0">
                <a:solidFill>
                  <a:schemeClr val="tx1"/>
                </a:solidFill>
                <a:effectLst/>
              </a:rPr>
              <a:t>Container</a:t>
            </a:r>
            <a:r>
              <a:rPr lang="en-US" sz="2800" baseline="0" dirty="0">
                <a:solidFill>
                  <a:schemeClr val="tx1"/>
                </a:solidFill>
                <a:effectLst/>
              </a:rPr>
              <a:t> repositories</a:t>
            </a:r>
          </a:p>
          <a:p>
            <a:pPr lvl="0"/>
            <a:r>
              <a:rPr lang="en-US" sz="2800" dirty="0"/>
              <a:t>Clusters and orchestration</a:t>
            </a:r>
          </a:p>
          <a:p>
            <a:pPr lvl="0"/>
            <a:r>
              <a:rPr lang="en-US" sz="2800" b="1" dirty="0">
                <a:solidFill>
                  <a:schemeClr val="tx1"/>
                </a:solidFill>
                <a:effectLst/>
              </a:rPr>
              <a:t>Serverless Architecture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A295B0B-D3CE-446E-8ACC-72824981D2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1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2"/>
    </mc:Choice>
    <mc:Fallback>
      <p:transition spd="slow" advTm="3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Serverless 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609601" y="1752600"/>
            <a:ext cx="8077200" cy="4246563"/>
          </a:xfrm>
        </p:spPr>
        <p:txBody>
          <a:bodyPr/>
          <a:lstStyle/>
          <a:p>
            <a:r>
              <a:rPr lang="en-AU" altLang="en-US" sz="2800" dirty="0"/>
              <a:t>Cloud providers such as AWS maintain pool of partially loaded containers that only require application specific layer. The term “serverless” is used to describe these partially loaded containers.</a:t>
            </a:r>
          </a:p>
          <a:p>
            <a:r>
              <a:rPr lang="en-AU" altLang="en-US" sz="2800" dirty="0"/>
              <a:t>Load in milli secs.</a:t>
            </a:r>
          </a:p>
          <a:p>
            <a:r>
              <a:rPr lang="en-AU" altLang="en-US" sz="2800" dirty="0"/>
              <a:t>For AWS,  only one request per instance. </a:t>
            </a:r>
          </a:p>
          <a:p>
            <a:r>
              <a:rPr lang="en-AU" altLang="en-US" sz="2800" dirty="0"/>
              <a:t>Impacts architecture of application.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8E8906-C8C4-43F6-8220-BDEE66DD33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37"/>
    </mc:Choice>
    <mc:Fallback>
      <p:transition spd="slow" advTm="96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3706-9E4C-4322-8CE6-03DCA59C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A2F3A-2545-489D-A1F4-1A375DC6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001000" cy="4038600"/>
          </a:xfrm>
        </p:spPr>
        <p:txBody>
          <a:bodyPr/>
          <a:lstStyle/>
          <a:p>
            <a:r>
              <a:rPr lang="en-US" sz="2800" dirty="0"/>
              <a:t>Repositories</a:t>
            </a:r>
            <a:r>
              <a:rPr lang="en-US" sz="2800" baseline="0" dirty="0"/>
              <a:t> of container images act much like version control systems</a:t>
            </a:r>
          </a:p>
          <a:p>
            <a:r>
              <a:rPr lang="en-US" sz="2800" baseline="0" dirty="0" err="1"/>
              <a:t>Kubnetes</a:t>
            </a:r>
            <a:r>
              <a:rPr lang="en-US" sz="2800" baseline="0" dirty="0"/>
              <a:t> is a manager for containers </a:t>
            </a:r>
            <a:r>
              <a:rPr lang="en-US" sz="2800" baseline="0"/>
              <a:t>that utilizes pods.</a:t>
            </a:r>
            <a:endParaRPr lang="en-US" sz="2800" baseline="0" dirty="0"/>
          </a:p>
          <a:p>
            <a:r>
              <a:rPr lang="en-US" sz="2800" baseline="0" dirty="0"/>
              <a:t>Serverless architecture takes advantage of fast load time of container images but with restrictions on usage.</a:t>
            </a:r>
            <a:endParaRPr lang="en-US" sz="28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BCF4B5A-6DFA-4A74-B86C-BF9892F97A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95"/>
    </mc:Choice>
    <mc:Fallback>
      <p:transition spd="slow" advTm="24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8B5E-07F1-4928-807C-C3093059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87ED-E03E-4585-943F-6CB3CEFC6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b="1" dirty="0">
                <a:solidFill>
                  <a:schemeClr val="tx1"/>
                </a:solidFill>
                <a:effectLst/>
              </a:rPr>
              <a:t>Container</a:t>
            </a:r>
            <a:r>
              <a:rPr lang="en-US" sz="2800" b="1" baseline="0" dirty="0">
                <a:solidFill>
                  <a:schemeClr val="tx1"/>
                </a:solidFill>
                <a:effectLst/>
              </a:rPr>
              <a:t> repositories</a:t>
            </a:r>
          </a:p>
          <a:p>
            <a:pPr lvl="0"/>
            <a:r>
              <a:rPr lang="en-US" sz="2800" dirty="0"/>
              <a:t>Clusters and orchestration</a:t>
            </a:r>
          </a:p>
          <a:p>
            <a:pPr lvl="0"/>
            <a:r>
              <a:rPr lang="en-US" sz="2800" dirty="0">
                <a:solidFill>
                  <a:schemeClr val="tx1"/>
                </a:solidFill>
                <a:effectLst/>
              </a:rPr>
              <a:t>Serverless Architecture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929118-B8FD-4F0D-83E5-166F526A8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1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5"/>
    </mc:Choice>
    <mc:Fallback>
      <p:transition spd="slow" advTm="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3324-8008-4C1A-8B43-135F04CF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  <a:r>
              <a:rPr lang="en-US" baseline="0" dirty="0"/>
              <a:t> repositories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E878-1BE9-4068-8F57-0E188A77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001000" cy="4038600"/>
          </a:xfrm>
        </p:spPr>
        <p:txBody>
          <a:bodyPr/>
          <a:lstStyle/>
          <a:p>
            <a:pPr marL="342900" lvl="0" indent="-342900"/>
            <a:r>
              <a:rPr lang="en-US" sz="2800" dirty="0">
                <a:solidFill>
                  <a:schemeClr val="tx1"/>
                </a:solidFill>
                <a:effectLst/>
              </a:rPr>
              <a:t>Container images</a:t>
            </a:r>
            <a:r>
              <a:rPr lang="en-US" sz="2800" baseline="0" dirty="0">
                <a:solidFill>
                  <a:schemeClr val="tx1"/>
                </a:solidFill>
                <a:effectLst/>
              </a:rPr>
              <a:t> are typically stored in repositories</a:t>
            </a:r>
            <a:endParaRPr lang="en-US" sz="2800" dirty="0"/>
          </a:p>
          <a:p>
            <a:pPr marL="342900" lvl="0" indent="-342900"/>
            <a:r>
              <a:rPr lang="en-US" sz="2800" dirty="0">
                <a:solidFill>
                  <a:schemeClr val="tx1"/>
                </a:solidFill>
                <a:effectLst/>
              </a:rPr>
              <a:t>Similar</a:t>
            </a:r>
            <a:r>
              <a:rPr lang="en-US" sz="2800" baseline="0" dirty="0">
                <a:solidFill>
                  <a:schemeClr val="tx1"/>
                </a:solidFill>
                <a:effectLst/>
              </a:rPr>
              <a:t> to version control systems</a:t>
            </a:r>
          </a:p>
          <a:p>
            <a:pPr marL="742950" lvl="1" indent="-342900"/>
            <a:r>
              <a:rPr lang="en-US" dirty="0">
                <a:solidFill>
                  <a:schemeClr val="tx1"/>
                </a:solidFill>
                <a:effectLst/>
              </a:rPr>
              <a:t>Accessible with permissions</a:t>
            </a:r>
          </a:p>
          <a:p>
            <a:pPr marL="742950" lvl="1" indent="-342900"/>
            <a:r>
              <a:rPr lang="en-US" dirty="0">
                <a:solidFill>
                  <a:schemeClr val="tx1"/>
                </a:solidFill>
                <a:effectLst/>
              </a:rPr>
              <a:t>Push/pull interface</a:t>
            </a:r>
          </a:p>
          <a:p>
            <a:pPr marL="742950" lvl="1" indent="-342900"/>
            <a:r>
              <a:rPr lang="en-US" dirty="0">
                <a:solidFill>
                  <a:schemeClr val="tx1"/>
                </a:solidFill>
                <a:effectLst/>
              </a:rPr>
              <a:t>Images can be tagged</a:t>
            </a:r>
            <a:r>
              <a:rPr lang="en-US" baseline="0" dirty="0">
                <a:solidFill>
                  <a:schemeClr val="tx1"/>
                </a:solidFill>
                <a:effectLst/>
              </a:rPr>
              <a:t> with version numbers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4708B7-735E-4E6A-AC48-4B803B5A21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9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5"/>
    </mc:Choice>
    <mc:Fallback>
      <p:transition spd="slow" advTm="15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AE46-8B58-4C09-84A4-4C24C7D0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DD37-DACE-4693-8C2C-56AD64E2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/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Hub is a publicly available repository. </a:t>
            </a:r>
          </a:p>
          <a:p>
            <a:pPr marL="342900" lvl="0" indent="-342900"/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it is open source, It is also used for private container repositories</a:t>
            </a:r>
          </a:p>
          <a:p>
            <a:pPr marL="342900" lvl="0" indent="-342900"/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28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most widely used container repository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B16B5E-5FF4-4391-9453-5D74E0935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6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7"/>
    </mc:Choice>
    <mc:Fallback>
      <p:transition spd="slow" advTm="2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sz="3200" dirty="0">
                <a:ln>
                  <a:noFill/>
                </a:ln>
              </a:rPr>
              <a:t>Integrating with development workflow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685801" y="1752600"/>
            <a:ext cx="8001000" cy="4246563"/>
          </a:xfrm>
        </p:spPr>
        <p:txBody>
          <a:bodyPr/>
          <a:lstStyle/>
          <a:p>
            <a:r>
              <a:rPr lang="en-US" altLang="en-US" sz="2400" dirty="0"/>
              <a:t>Multiple team members may wish to share images</a:t>
            </a:r>
          </a:p>
          <a:p>
            <a:r>
              <a:rPr lang="en-US" altLang="en-US" sz="2400" dirty="0"/>
              <a:t>Images can be in production, under development or under test</a:t>
            </a:r>
          </a:p>
          <a:p>
            <a:r>
              <a:rPr lang="en-US" altLang="en-US" sz="2400" dirty="0"/>
              <a:t>Private container repository allows images to be stored and shared.</a:t>
            </a:r>
          </a:p>
          <a:p>
            <a:pPr lvl="1"/>
            <a:r>
              <a:rPr lang="en-US" altLang="en-US" sz="2400" dirty="0"/>
              <a:t>Any image can be “pulled” to any host</a:t>
            </a:r>
          </a:p>
          <a:p>
            <a:pPr lvl="1"/>
            <a:r>
              <a:rPr lang="en-US" altLang="en-US" sz="2400" dirty="0"/>
              <a:t>Tagging as “latest” allows updates to be propagated. Pull &lt;image name&gt;:latest gets the last image checked into repository with that name.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57C416-650A-4F00-956F-0CD60951D1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7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98"/>
    </mc:Choice>
    <mc:Fallback>
      <p:transition spd="slow" advTm="3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8B5E-07F1-4928-807C-C3093059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87ED-E03E-4585-943F-6CB3CEFC6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dirty="0">
                <a:solidFill>
                  <a:schemeClr val="tx1"/>
                </a:solidFill>
                <a:effectLst/>
              </a:rPr>
              <a:t>Container</a:t>
            </a:r>
            <a:r>
              <a:rPr lang="en-US" sz="2800" baseline="0" dirty="0">
                <a:solidFill>
                  <a:schemeClr val="tx1"/>
                </a:solidFill>
                <a:effectLst/>
              </a:rPr>
              <a:t> repositories</a:t>
            </a:r>
          </a:p>
          <a:p>
            <a:pPr lvl="0"/>
            <a:r>
              <a:rPr lang="en-US" sz="2800" b="1" dirty="0"/>
              <a:t>Clusters and orchestration</a:t>
            </a:r>
          </a:p>
          <a:p>
            <a:pPr lvl="0"/>
            <a:r>
              <a:rPr lang="en-US" sz="2800" dirty="0">
                <a:solidFill>
                  <a:schemeClr val="tx1"/>
                </a:solidFill>
                <a:effectLst/>
              </a:rPr>
              <a:t>Serverless Architecture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58F8F6-FCEE-4A4F-BD6D-DABC94572E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"/>
    </mc:Choice>
    <mc:Fallback>
      <p:transition spd="slow" advTm="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Grouping</a:t>
            </a:r>
            <a:r>
              <a:rPr lang="en-US" altLang="en-US" baseline="0" dirty="0">
                <a:ln>
                  <a:noFill/>
                </a:ln>
              </a:rPr>
              <a:t> containers</a:t>
            </a:r>
            <a:endParaRPr lang="en-US" altLang="en-US" dirty="0">
              <a:ln>
                <a:noFill/>
              </a:ln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982663" y="1925637"/>
            <a:ext cx="7704137" cy="4246563"/>
          </a:xfrm>
        </p:spPr>
        <p:txBody>
          <a:bodyPr/>
          <a:lstStyle/>
          <a:p>
            <a:r>
              <a:rPr lang="en-US" altLang="en-US" sz="2400" dirty="0"/>
              <a:t>Up to this point, containers are arbitrarily assigned to available host without regard</a:t>
            </a:r>
            <a:r>
              <a:rPr lang="en-US" altLang="en-US" sz="2400" baseline="0" dirty="0"/>
              <a:t> for communication among containers.</a:t>
            </a:r>
          </a:p>
          <a:p>
            <a:r>
              <a:rPr lang="en-US" altLang="en-US" sz="2400" baseline="0" dirty="0"/>
              <a:t>Suppose two containers </a:t>
            </a:r>
            <a:r>
              <a:rPr lang="en-US" altLang="en-US" sz="2400" dirty="0"/>
              <a:t>communicate frequently</a:t>
            </a:r>
            <a:r>
              <a:rPr lang="en-US" altLang="en-US" sz="2400" baseline="0" dirty="0"/>
              <a:t>. E.g. app container and logging containers. Then you would like them to be allocated into</a:t>
            </a:r>
            <a:r>
              <a:rPr lang="en-US" altLang="en-US" sz="2400" dirty="0"/>
              <a:t> same host to reduce communication time</a:t>
            </a:r>
            <a:r>
              <a:rPr lang="en-US" altLang="en-US" sz="2400" baseline="0" dirty="0"/>
              <a:t>.</a:t>
            </a:r>
          </a:p>
          <a:p>
            <a:r>
              <a:rPr lang="en-US" altLang="en-US" sz="2400" baseline="0" dirty="0"/>
              <a:t>This is rationale for “pods”</a:t>
            </a:r>
            <a:r>
              <a:rPr lang="en-US" altLang="en-US" sz="2400" dirty="0"/>
              <a:t> (also called a “sidecar”)</a:t>
            </a:r>
            <a:endParaRPr lang="en-US" altLang="en-US" sz="2400" baseline="0" dirty="0"/>
          </a:p>
          <a:p>
            <a:r>
              <a:rPr lang="en-US" altLang="en-US" sz="2400" baseline="0" dirty="0"/>
              <a:t>A pod is a group of containers treated as a single unit for allocation.</a:t>
            </a:r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420320-848D-45FA-BF4B-18CB9501F2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54"/>
    </mc:Choice>
    <mc:Fallback>
      <p:transition spd="slow" advTm="61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A1BEBE1-5F38-4CAE-8056-86330F1D07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Container hierarchy (again)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0B9A4-C08A-4451-8967-CD63A2DD29D8}"/>
              </a:ext>
            </a:extLst>
          </p:cNvPr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CustomShape 1">
            <a:extLst>
              <a:ext uri="{FF2B5EF4-FFF2-40B4-BE49-F238E27FC236}">
                <a16:creationId xmlns:a16="http://schemas.microsoft.com/office/drawing/2014/main" id="{3BEDF173-EE0C-4E7E-BEC5-D8659D306D11}"/>
              </a:ext>
            </a:extLst>
          </p:cNvPr>
          <p:cNvSpPr/>
          <p:nvPr/>
        </p:nvSpPr>
        <p:spPr>
          <a:xfrm>
            <a:off x="1143000" y="2133600"/>
            <a:ext cx="6873240" cy="4256084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2">
            <a:extLst>
              <a:ext uri="{FF2B5EF4-FFF2-40B4-BE49-F238E27FC236}">
                <a16:creationId xmlns:a16="http://schemas.microsoft.com/office/drawing/2014/main" id="{2D9EE4AA-B2CC-494E-8BA6-86840F100C3A}"/>
              </a:ext>
            </a:extLst>
          </p:cNvPr>
          <p:cNvSpPr/>
          <p:nvPr/>
        </p:nvSpPr>
        <p:spPr>
          <a:xfrm>
            <a:off x="1379524" y="2353049"/>
            <a:ext cx="6447964" cy="3949525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3">
            <a:extLst>
              <a:ext uri="{FF2B5EF4-FFF2-40B4-BE49-F238E27FC236}">
                <a16:creationId xmlns:a16="http://schemas.microsoft.com/office/drawing/2014/main" id="{05E2B642-E50A-43B8-9AAE-399A9908F7CF}"/>
              </a:ext>
            </a:extLst>
          </p:cNvPr>
          <p:cNvSpPr/>
          <p:nvPr/>
        </p:nvSpPr>
        <p:spPr>
          <a:xfrm>
            <a:off x="1312710" y="4953772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96362B67-2AC4-4D80-87E4-8957BE943CB4}"/>
              </a:ext>
            </a:extLst>
          </p:cNvPr>
          <p:cNvSpPr/>
          <p:nvPr/>
        </p:nvSpPr>
        <p:spPr>
          <a:xfrm>
            <a:off x="3298446" y="5122966"/>
            <a:ext cx="3788154" cy="273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Container Runtime 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" name="CustomShape 5">
            <a:extLst>
              <a:ext uri="{FF2B5EF4-FFF2-40B4-BE49-F238E27FC236}">
                <a16:creationId xmlns:a16="http://schemas.microsoft.com/office/drawing/2014/main" id="{3ABEBFA3-DB85-46F9-A952-7ACC76E2A6D0}"/>
              </a:ext>
            </a:extLst>
          </p:cNvPr>
          <p:cNvSpPr/>
          <p:nvPr/>
        </p:nvSpPr>
        <p:spPr>
          <a:xfrm>
            <a:off x="1809294" y="2667000"/>
            <a:ext cx="1186965" cy="17885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6">
            <a:extLst>
              <a:ext uri="{FF2B5EF4-FFF2-40B4-BE49-F238E27FC236}">
                <a16:creationId xmlns:a16="http://schemas.microsoft.com/office/drawing/2014/main" id="{BA4B3881-CCD1-426B-B720-FBA096FB7452}"/>
              </a:ext>
            </a:extLst>
          </p:cNvPr>
          <p:cNvSpPr/>
          <p:nvPr/>
        </p:nvSpPr>
        <p:spPr>
          <a:xfrm>
            <a:off x="1809294" y="2667000"/>
            <a:ext cx="1186965" cy="17885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Container1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" name="CustomShape 7">
            <a:extLst>
              <a:ext uri="{FF2B5EF4-FFF2-40B4-BE49-F238E27FC236}">
                <a16:creationId xmlns:a16="http://schemas.microsoft.com/office/drawing/2014/main" id="{46F22D4D-561A-434F-90A5-D8DD6774C5A6}"/>
              </a:ext>
            </a:extLst>
          </p:cNvPr>
          <p:cNvSpPr/>
          <p:nvPr/>
        </p:nvSpPr>
        <p:spPr>
          <a:xfrm>
            <a:off x="3847146" y="2667000"/>
            <a:ext cx="1186965" cy="17885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Container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8">
            <a:extLst>
              <a:ext uri="{FF2B5EF4-FFF2-40B4-BE49-F238E27FC236}">
                <a16:creationId xmlns:a16="http://schemas.microsoft.com/office/drawing/2014/main" id="{03565CFA-20EA-4CC2-B10F-E6DF2E4CDBCD}"/>
              </a:ext>
            </a:extLst>
          </p:cNvPr>
          <p:cNvSpPr/>
          <p:nvPr/>
        </p:nvSpPr>
        <p:spPr>
          <a:xfrm>
            <a:off x="6052035" y="2667000"/>
            <a:ext cx="1186965" cy="17885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Container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711209FC-E216-4A0F-9ACE-E03B754E1128}"/>
              </a:ext>
            </a:extLst>
          </p:cNvPr>
          <p:cNvSpPr/>
          <p:nvPr/>
        </p:nvSpPr>
        <p:spPr>
          <a:xfrm>
            <a:off x="1312710" y="5484526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Line 10">
            <a:extLst>
              <a:ext uri="{FF2B5EF4-FFF2-40B4-BE49-F238E27FC236}">
                <a16:creationId xmlns:a16="http://schemas.microsoft.com/office/drawing/2014/main" id="{A0240E86-913C-426E-BA21-CD07BD308F55}"/>
              </a:ext>
            </a:extLst>
          </p:cNvPr>
          <p:cNvSpPr/>
          <p:nvPr/>
        </p:nvSpPr>
        <p:spPr>
          <a:xfrm>
            <a:off x="1312710" y="5931521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TextShape 11">
            <a:extLst>
              <a:ext uri="{FF2B5EF4-FFF2-40B4-BE49-F238E27FC236}">
                <a16:creationId xmlns:a16="http://schemas.microsoft.com/office/drawing/2014/main" id="{D34ECD3C-5AD9-4CA6-A698-7DD310ECA04D}"/>
              </a:ext>
            </a:extLst>
          </p:cNvPr>
          <p:cNvSpPr txBox="1"/>
          <p:nvPr/>
        </p:nvSpPr>
        <p:spPr>
          <a:xfrm>
            <a:off x="3543322" y="5514400"/>
            <a:ext cx="3003326" cy="29008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Operating System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1" name="TextShape 12">
            <a:extLst>
              <a:ext uri="{FF2B5EF4-FFF2-40B4-BE49-F238E27FC236}">
                <a16:creationId xmlns:a16="http://schemas.microsoft.com/office/drawing/2014/main" id="{CB0CCC48-B6F9-4B63-B259-C9C57ABC5429}"/>
              </a:ext>
            </a:extLst>
          </p:cNvPr>
          <p:cNvSpPr txBox="1"/>
          <p:nvPr/>
        </p:nvSpPr>
        <p:spPr>
          <a:xfrm>
            <a:off x="3209248" y="5989315"/>
            <a:ext cx="3003326" cy="29008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Hypervisor or Bare Metal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B0D613E-75DF-4CA3-BD07-71EF3F9CC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7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2"/>
    </mc:Choice>
    <mc:Fallback>
      <p:transition spd="slow" advTm="14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4BA516D-D594-44FB-8D3A-02AC8646E45B}"/>
              </a:ext>
            </a:extLst>
          </p:cNvPr>
          <p:cNvGrpSpPr/>
          <p:nvPr/>
        </p:nvGrpSpPr>
        <p:grpSpPr>
          <a:xfrm>
            <a:off x="1905000" y="2057400"/>
            <a:ext cx="4666718" cy="4397368"/>
            <a:chOff x="2977662" y="679938"/>
            <a:chExt cx="4267200" cy="454855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AB8E36B-1103-4A6A-A0EA-9F4D7FB17115}"/>
                </a:ext>
              </a:extLst>
            </p:cNvPr>
            <p:cNvSpPr/>
            <p:nvPr/>
          </p:nvSpPr>
          <p:spPr>
            <a:xfrm>
              <a:off x="2977662" y="679938"/>
              <a:ext cx="4267200" cy="45485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F53DBFE-B15F-473A-BAA0-EE5C37C53156}"/>
                </a:ext>
              </a:extLst>
            </p:cNvPr>
            <p:cNvSpPr/>
            <p:nvPr/>
          </p:nvSpPr>
          <p:spPr>
            <a:xfrm>
              <a:off x="3130062" y="832338"/>
              <a:ext cx="1676400" cy="2813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D88FF2B-1712-42BD-8D49-C924C2409867}"/>
                </a:ext>
              </a:extLst>
            </p:cNvPr>
            <p:cNvSpPr/>
            <p:nvPr/>
          </p:nvSpPr>
          <p:spPr>
            <a:xfrm>
              <a:off x="5228492" y="844062"/>
              <a:ext cx="1676400" cy="280181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8CD111-84BA-4301-8457-66DEA4523DB7}"/>
                </a:ext>
              </a:extLst>
            </p:cNvPr>
            <p:cNvSpPr/>
            <p:nvPr/>
          </p:nvSpPr>
          <p:spPr>
            <a:xfrm>
              <a:off x="3282462" y="984738"/>
              <a:ext cx="1371600" cy="937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273F1A0-40C3-45C4-869F-707B0B0549C8}"/>
                </a:ext>
              </a:extLst>
            </p:cNvPr>
            <p:cNvSpPr/>
            <p:nvPr/>
          </p:nvSpPr>
          <p:spPr>
            <a:xfrm>
              <a:off x="3317632" y="2063255"/>
              <a:ext cx="1371600" cy="937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7E2F43C-D6E8-4F90-B015-DFBD4EE1DDCD}"/>
                </a:ext>
              </a:extLst>
            </p:cNvPr>
            <p:cNvSpPr/>
            <p:nvPr/>
          </p:nvSpPr>
          <p:spPr>
            <a:xfrm>
              <a:off x="5416062" y="1137138"/>
              <a:ext cx="1371600" cy="937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E12036-43F1-4866-ADBB-E3FEDBB8BFA3}"/>
                </a:ext>
              </a:extLst>
            </p:cNvPr>
            <p:cNvSpPr txBox="1"/>
            <p:nvPr/>
          </p:nvSpPr>
          <p:spPr>
            <a:xfrm>
              <a:off x="4126528" y="4325815"/>
              <a:ext cx="617896" cy="37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21139A-C21F-47F7-892C-723E395FBB72}"/>
                </a:ext>
              </a:extLst>
            </p:cNvPr>
            <p:cNvSpPr txBox="1"/>
            <p:nvPr/>
          </p:nvSpPr>
          <p:spPr>
            <a:xfrm>
              <a:off x="3609488" y="3206213"/>
              <a:ext cx="916611" cy="40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Pod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16425D-6494-4654-B037-F517EFFAD1FB}"/>
                </a:ext>
              </a:extLst>
            </p:cNvPr>
            <p:cNvSpPr txBox="1"/>
            <p:nvPr/>
          </p:nvSpPr>
          <p:spPr>
            <a:xfrm>
              <a:off x="5731365" y="3229660"/>
              <a:ext cx="916611" cy="40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Pod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B855E2-4AB9-458D-B1B8-E558244945BE}"/>
                </a:ext>
              </a:extLst>
            </p:cNvPr>
            <p:cNvSpPr txBox="1"/>
            <p:nvPr/>
          </p:nvSpPr>
          <p:spPr>
            <a:xfrm>
              <a:off x="5414845" y="1412585"/>
              <a:ext cx="1693331" cy="40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Container 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C91F63-4F07-4D9F-8E80-E493E21D09CB}"/>
                </a:ext>
              </a:extLst>
            </p:cNvPr>
            <p:cNvSpPr txBox="1"/>
            <p:nvPr/>
          </p:nvSpPr>
          <p:spPr>
            <a:xfrm>
              <a:off x="3351589" y="1201572"/>
              <a:ext cx="1693331" cy="40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Container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69201E-BE12-49B3-A559-5CD353BAD349}"/>
                </a:ext>
              </a:extLst>
            </p:cNvPr>
            <p:cNvSpPr txBox="1"/>
            <p:nvPr/>
          </p:nvSpPr>
          <p:spPr>
            <a:xfrm>
              <a:off x="3351587" y="2350431"/>
              <a:ext cx="1693331" cy="40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Container 2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DA1BEBE1-5F38-4CAE-8056-86330F1D07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Adding pods to hierarchy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0B9A4-C08A-4451-8967-CD63A2DD29D8}"/>
              </a:ext>
            </a:extLst>
          </p:cNvPr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5C787BFA-C869-4F91-B8FD-11D5B8E0C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89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4"/>
    </mc:Choice>
    <mc:Fallback>
      <p:transition spd="slow" advTm="10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6410</TotalTime>
  <Words>518</Words>
  <Application>Microsoft Office PowerPoint</Application>
  <PresentationFormat>On-screen Show (4:3)</PresentationFormat>
  <Paragraphs>92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Times</vt:lpstr>
      <vt:lpstr>Verdana</vt:lpstr>
      <vt:lpstr>Blank Presentation</vt:lpstr>
      <vt:lpstr>Applied Distributed Systems</vt:lpstr>
      <vt:lpstr>Overview</vt:lpstr>
      <vt:lpstr>Container repositories</vt:lpstr>
      <vt:lpstr>Docker Hub</vt:lpstr>
      <vt:lpstr>Integrating with development workflow</vt:lpstr>
      <vt:lpstr>Overview</vt:lpstr>
      <vt:lpstr>Grouping containers</vt:lpstr>
      <vt:lpstr>Container hierarchy (again)</vt:lpstr>
      <vt:lpstr>Adding pods to hierarchy</vt:lpstr>
      <vt:lpstr>Revisiting container hierarchy</vt:lpstr>
      <vt:lpstr>Revisiting container hierarchy</vt:lpstr>
      <vt:lpstr>Kubernetes Architecture</vt:lpstr>
      <vt:lpstr>Kubernetes Nodes</vt:lpstr>
      <vt:lpstr>Running applications</vt:lpstr>
      <vt:lpstr>Scaling</vt:lpstr>
      <vt:lpstr>Overview</vt:lpstr>
      <vt:lpstr>Serverless 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496</cp:revision>
  <dcterms:created xsi:type="dcterms:W3CDTF">2004-11-16T18:39:34Z</dcterms:created>
  <dcterms:modified xsi:type="dcterms:W3CDTF">2021-10-28T12:03:14Z</dcterms:modified>
</cp:coreProperties>
</file>